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83" r:id="rId3"/>
    <p:sldId id="285" r:id="rId4"/>
    <p:sldId id="287" r:id="rId5"/>
    <p:sldId id="293" r:id="rId6"/>
    <p:sldId id="289" r:id="rId7"/>
    <p:sldId id="295" r:id="rId8"/>
    <p:sldId id="292" r:id="rId9"/>
    <p:sldId id="294" r:id="rId10"/>
    <p:sldId id="296" r:id="rId11"/>
    <p:sldId id="298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B4570"/>
    <a:srgbClr val="E49273"/>
    <a:srgbClr val="A8D0DB"/>
    <a:srgbClr val="7180AC"/>
    <a:srgbClr val="A37A7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197"/>
    <p:restoredTop sz="94698"/>
  </p:normalViewPr>
  <p:slideViewPr>
    <p:cSldViewPr snapToGrid="0" snapToObjects="1">
      <p:cViewPr varScale="1">
        <p:scale>
          <a:sx n="93" d="100"/>
          <a:sy n="93" d="100"/>
        </p:scale>
        <p:origin x="176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0098C9-7584-3246-8864-A517440FCB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055850-F0FD-3F45-B3BC-12BA8569AA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C97FFB-9D75-2545-9147-DCF3A15276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0DDAC3-D419-994D-B88C-E7D34BD5C8D5}" type="datetimeFigureOut">
              <a:rPr lang="en-US" smtClean="0"/>
              <a:t>5/6/19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0E27C3-8CE8-B94F-A538-B507BA5061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1C085B-9796-9D4D-9E9C-D9E7BF4F3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3C040-EB4D-2A4E-9C43-EA585798FE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7552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C251BB-71C5-C947-B7E7-003A87B7D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4A6BD2A-6A47-8C49-896A-10FE34D13B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1A13E-FE80-FD4D-9985-DB9EBB8A37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0DDAC3-D419-994D-B88C-E7D34BD5C8D5}" type="datetimeFigureOut">
              <a:rPr lang="en-US" smtClean="0"/>
              <a:t>5/6/19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4A69A7-F298-CE4A-8D63-FD5CCF6261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E965CF-21D2-4144-B7C0-F515E5910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3C040-EB4D-2A4E-9C43-EA585798FE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0152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5E05590-D07B-7E41-BDD0-2AD65D89C14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546A67A-6D14-9045-ACE4-8A4B4EF585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769B65-2042-1C4A-8425-5D6BD87E5C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0DDAC3-D419-994D-B88C-E7D34BD5C8D5}" type="datetimeFigureOut">
              <a:rPr lang="en-US" smtClean="0"/>
              <a:t>5/6/19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73F936-F33E-AF46-A6DB-E9D802422F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C66C73-9909-304B-8D5D-EC4A9B3A70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3C040-EB4D-2A4E-9C43-EA585798FE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8194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65A7D1-F3E0-2F4A-8265-370D9D43C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EF8E9C-B50C-F649-B090-DE66A302D4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B18712-99A9-A64B-8CE9-5BA5F1F2E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0DDAC3-D419-994D-B88C-E7D34BD5C8D5}" type="datetimeFigureOut">
              <a:rPr lang="en-US" smtClean="0"/>
              <a:t>5/6/19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517313-F4A2-144D-B62F-BE8A029C5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716351-FF54-8244-A255-12191D97DF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3C040-EB4D-2A4E-9C43-EA585798FE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1330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F5D0D-B1D9-1E4E-A0CE-08C8CC526C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63F2F4-C2FD-7F4C-9512-020DE85E98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EECCDD-C930-9D43-BFCD-6E8696D027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0DDAC3-D419-994D-B88C-E7D34BD5C8D5}" type="datetimeFigureOut">
              <a:rPr lang="en-US" smtClean="0"/>
              <a:t>5/6/19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ED800D-E319-364A-8EEE-EAE85DFA36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8884E0-34A7-714F-A0CE-E54E01A451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3C040-EB4D-2A4E-9C43-EA585798FE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5847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11813-66DF-DF4D-98D7-B9EC845FB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55DE4D-6B0B-E04E-93A8-EA52C638F0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B150DE-1174-394D-95C3-5A1E8450BA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878511-D965-2844-B9BE-08B921EDBB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0DDAC3-D419-994D-B88C-E7D34BD5C8D5}" type="datetimeFigureOut">
              <a:rPr lang="en-US" smtClean="0"/>
              <a:t>5/6/19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6827D4-0139-E246-BE20-CFEBD65731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3711A5-1E57-7F4B-9D33-802E7D64D0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3C040-EB4D-2A4E-9C43-EA585798FE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5732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90C0A6-0537-A64B-BBE4-7CB1A6D34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FD3334-1D57-6B45-85F4-2B11812ECA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83CA3E-28DF-5D44-A1F1-5E99A066C6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5D56387-071F-0F48-B28B-3DCFC88CB03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A93A435-79D5-E845-ABFB-7B63748338E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057E7E7-947A-4E41-BA54-BBBB55BEA8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0DDAC3-D419-994D-B88C-E7D34BD5C8D5}" type="datetimeFigureOut">
              <a:rPr lang="en-US" smtClean="0"/>
              <a:t>5/6/19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3A1A64F-9A1F-2E4F-856B-06F3078828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9797DDD-9D1A-574B-88FF-FA65DCC239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3C040-EB4D-2A4E-9C43-EA585798FE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3298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AE3E9-DBEB-5445-B52E-40C6B3DA8F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72A02F0-F113-E345-8319-4078C917FD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0DDAC3-D419-994D-B88C-E7D34BD5C8D5}" type="datetimeFigureOut">
              <a:rPr lang="en-US" smtClean="0"/>
              <a:t>5/6/19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5CD500-524B-D54F-A2E9-37BFB6BCD8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81839C-C8C6-F540-9240-B210606A86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3C040-EB4D-2A4E-9C43-EA585798FE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511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B9F6B95-7F41-D648-B814-CA3D00B946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0DDAC3-D419-994D-B88C-E7D34BD5C8D5}" type="datetimeFigureOut">
              <a:rPr lang="en-US" smtClean="0"/>
              <a:t>5/6/19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31B3B74-839E-174B-ACCA-125670FA12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19ED5C-1ED7-A44B-8D0C-56B81DBC1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3C040-EB4D-2A4E-9C43-EA585798FE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0598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629A5D-9A8D-974E-BA66-0B4B02485E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5EED6A-ACB0-2149-BB7E-67BDC6894E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DF197B-68DE-274F-993E-B6638CB4D4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6637BF-1D9D-2E40-9DFE-2D820A5F03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0DDAC3-D419-994D-B88C-E7D34BD5C8D5}" type="datetimeFigureOut">
              <a:rPr lang="en-US" smtClean="0"/>
              <a:t>5/6/19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9C1CF7-537A-B34B-B984-33CC5F3E16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4C56CA-5FA4-3144-8597-749C319A30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3C040-EB4D-2A4E-9C43-EA585798FE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6688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70C8D-1F1E-F84C-A118-B8F70F955F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658012E-2664-3C4D-B414-A8CC3D3DC32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99BB4A-C76D-F947-978C-7CE021BF80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0A346E-5474-B24C-849F-7C97B6CD1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0DDAC3-D419-994D-B88C-E7D34BD5C8D5}" type="datetimeFigureOut">
              <a:rPr lang="en-US" smtClean="0"/>
              <a:t>5/6/19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58FE18-26CE-AD4D-AD29-48AB9B50E7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ABF1A5-E2FA-A94F-A5FB-42D7C9B955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3C040-EB4D-2A4E-9C43-EA585798FE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8577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8973C3B-57A3-574B-969F-453E05A413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07E0BB-60B5-4746-8AEC-EC871CE467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E26E7E-0634-924A-BA83-2AA3B96377F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0DDAC3-D419-994D-B88C-E7D34BD5C8D5}" type="datetimeFigureOut">
              <a:rPr lang="en-US" smtClean="0"/>
              <a:t>5/6/19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D5A0BD-E8F0-BA4A-84A3-E0DF4E3BE8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33162E-C804-DF4B-B9F7-8C7C1CD930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13C040-EB4D-2A4E-9C43-EA585798FE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3600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e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svg"/><Relationship Id="rId7" Type="http://schemas.openxmlformats.org/officeDocument/2006/relationships/image" Target="../media/image18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Relationship Id="rId9" Type="http://schemas.openxmlformats.org/officeDocument/2006/relationships/image" Target="../media/image20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7" Type="http://schemas.openxmlformats.org/officeDocument/2006/relationships/image" Target="../media/image27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45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C128E94-9AD4-554F-8A8B-C9CBDF1DDF5D}"/>
              </a:ext>
            </a:extLst>
          </p:cNvPr>
          <p:cNvSpPr txBox="1"/>
          <p:nvPr/>
        </p:nvSpPr>
        <p:spPr>
          <a:xfrm>
            <a:off x="-23445" y="4227763"/>
            <a:ext cx="6119445" cy="19159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u="sng" dirty="0">
                <a:solidFill>
                  <a:srgbClr val="A8D0DB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Sponsor &amp; Faculty Advisor </a:t>
            </a:r>
          </a:p>
          <a:p>
            <a:pPr algn="r"/>
            <a:r>
              <a:rPr lang="en-US" dirty="0">
                <a:solidFill>
                  <a:srgbClr val="A8D0DB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Dr. C. Rich Compeau </a:t>
            </a:r>
          </a:p>
          <a:p>
            <a:pPr algn="r"/>
            <a:r>
              <a:rPr lang="en-US" dirty="0">
                <a:solidFill>
                  <a:srgbClr val="A8D0DB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Texas State University</a:t>
            </a:r>
          </a:p>
          <a:p>
            <a:pPr algn="r"/>
            <a:r>
              <a:rPr lang="en-US" dirty="0">
                <a:solidFill>
                  <a:srgbClr val="A8D0DB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Ingram School of Engineering</a:t>
            </a:r>
          </a:p>
          <a:p>
            <a:pPr algn="r"/>
            <a:endParaRPr lang="en-US" sz="1050" dirty="0">
              <a:solidFill>
                <a:srgbClr val="A8D0DB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algn="r"/>
            <a:r>
              <a:rPr lang="en-US" u="sng" dirty="0">
                <a:solidFill>
                  <a:srgbClr val="A8D0DB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Team Members </a:t>
            </a:r>
            <a:br>
              <a:rPr lang="en-US" dirty="0">
                <a:solidFill>
                  <a:srgbClr val="A8D0DB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</a:br>
            <a:r>
              <a:rPr lang="en-US" dirty="0">
                <a:solidFill>
                  <a:srgbClr val="A8D0DB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David Johnson, Kiana McDaniel, Phillip Tran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22B7FC7-EA9D-2A4A-B138-A2BD1789D4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4830" y="1429496"/>
            <a:ext cx="3831948" cy="399900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0972822-8D2D-5349-905A-563D241B3A42}"/>
              </a:ext>
            </a:extLst>
          </p:cNvPr>
          <p:cNvSpPr/>
          <p:nvPr/>
        </p:nvSpPr>
        <p:spPr>
          <a:xfrm>
            <a:off x="199292" y="714328"/>
            <a:ext cx="5896708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7200" dirty="0">
                <a:solidFill>
                  <a:srgbClr val="A8D0DB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coursebrew</a:t>
            </a:r>
          </a:p>
          <a:p>
            <a:pPr algn="r"/>
            <a:endParaRPr lang="en-US" sz="2000" dirty="0">
              <a:solidFill>
                <a:srgbClr val="A8D0DB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algn="r"/>
            <a:r>
              <a:rPr lang="en-US" sz="2400" dirty="0">
                <a:solidFill>
                  <a:srgbClr val="A8D0DB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an instructor-course </a:t>
            </a:r>
          </a:p>
          <a:p>
            <a:pPr algn="r"/>
            <a:r>
              <a:rPr lang="en-US" sz="2400" dirty="0">
                <a:solidFill>
                  <a:srgbClr val="A8D0DB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assignment application</a:t>
            </a:r>
          </a:p>
        </p:txBody>
      </p:sp>
    </p:spTree>
    <p:extLst>
      <p:ext uri="{BB962C8B-B14F-4D97-AF65-F5344CB8AC3E}">
        <p14:creationId xmlns:p14="http://schemas.microsoft.com/office/powerpoint/2010/main" val="34522812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Oval 18">
            <a:extLst>
              <a:ext uri="{FF2B5EF4-FFF2-40B4-BE49-F238E27FC236}">
                <a16:creationId xmlns:a16="http://schemas.microsoft.com/office/drawing/2014/main" id="{3AC610FC-17B2-A940-90B4-F01542190E6E}"/>
              </a:ext>
            </a:extLst>
          </p:cNvPr>
          <p:cNvSpPr/>
          <p:nvPr/>
        </p:nvSpPr>
        <p:spPr>
          <a:xfrm>
            <a:off x="6414261" y="228600"/>
            <a:ext cx="6400800" cy="6400800"/>
          </a:xfrm>
          <a:prstGeom prst="ellipse">
            <a:avLst/>
          </a:prstGeom>
          <a:solidFill>
            <a:srgbClr val="E492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FEE3296-4FED-AA4C-A8D5-9010B8698DD5}"/>
              </a:ext>
            </a:extLst>
          </p:cNvPr>
          <p:cNvSpPr/>
          <p:nvPr/>
        </p:nvSpPr>
        <p:spPr>
          <a:xfrm>
            <a:off x="246892" y="1751615"/>
            <a:ext cx="6400800" cy="33547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rgbClr val="7180AC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Future work</a:t>
            </a:r>
          </a:p>
          <a:p>
            <a:endParaRPr lang="en-US" sz="2400" dirty="0">
              <a:solidFill>
                <a:srgbClr val="7180AC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r>
              <a:rPr lang="en-US" sz="2400" dirty="0">
                <a:solidFill>
                  <a:srgbClr val="7180AC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security </a:t>
            </a:r>
          </a:p>
          <a:p>
            <a:r>
              <a:rPr lang="en-US" sz="2400" dirty="0">
                <a:solidFill>
                  <a:srgbClr val="7180AC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log in system</a:t>
            </a:r>
          </a:p>
          <a:p>
            <a:r>
              <a:rPr lang="en-US" sz="2400" dirty="0">
                <a:solidFill>
                  <a:srgbClr val="7180AC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improved assignment recommendation</a:t>
            </a:r>
          </a:p>
          <a:p>
            <a:r>
              <a:rPr lang="en-US" sz="2400" dirty="0">
                <a:solidFill>
                  <a:srgbClr val="7180AC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automatic assignment</a:t>
            </a:r>
          </a:p>
          <a:p>
            <a:r>
              <a:rPr lang="en-US" sz="2400" dirty="0">
                <a:solidFill>
                  <a:srgbClr val="7180AC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class scheduling (time, room)</a:t>
            </a:r>
          </a:p>
          <a:p>
            <a:r>
              <a:rPr lang="en-US" sz="2400" dirty="0">
                <a:solidFill>
                  <a:srgbClr val="7180AC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analytics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5D4E933-D009-BB45-B1B1-B98CE67BF5CE}"/>
              </a:ext>
            </a:extLst>
          </p:cNvPr>
          <p:cNvSpPr/>
          <p:nvPr/>
        </p:nvSpPr>
        <p:spPr>
          <a:xfrm>
            <a:off x="7096050" y="1751615"/>
            <a:ext cx="5037221" cy="26161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Lessons learned</a:t>
            </a:r>
          </a:p>
          <a:p>
            <a:endParaRPr lang="en-US" sz="2400" dirty="0">
              <a:solidFill>
                <a:schemeClr val="bg1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r>
              <a:rPr lang="en-US" sz="2400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don’t rely on outside software </a:t>
            </a:r>
          </a:p>
          <a:p>
            <a:r>
              <a:rPr lang="en-US" sz="2400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interfaces </a:t>
            </a:r>
            <a:endParaRPr lang="en-US" sz="1100" dirty="0">
              <a:solidFill>
                <a:schemeClr val="bg1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r>
              <a:rPr lang="en-US" sz="2400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start with a complete database </a:t>
            </a:r>
          </a:p>
          <a:p>
            <a:r>
              <a:rPr lang="en-US" sz="2400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schema</a:t>
            </a:r>
          </a:p>
        </p:txBody>
      </p:sp>
    </p:spTree>
    <p:extLst>
      <p:ext uri="{BB962C8B-B14F-4D97-AF65-F5344CB8AC3E}">
        <p14:creationId xmlns:p14="http://schemas.microsoft.com/office/powerpoint/2010/main" val="16796810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45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22B7FC7-EA9D-2A4A-B138-A2BD1789D4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4830" y="1429496"/>
            <a:ext cx="3831948" cy="399900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C6794A7-C1C4-BE4B-9605-94A741B082BB}"/>
              </a:ext>
            </a:extLst>
          </p:cNvPr>
          <p:cNvSpPr/>
          <p:nvPr/>
        </p:nvSpPr>
        <p:spPr>
          <a:xfrm>
            <a:off x="353848" y="1429496"/>
            <a:ext cx="5742152" cy="42165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4400" dirty="0">
                <a:solidFill>
                  <a:srgbClr val="A8D0DB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A BIG THANK YOU!</a:t>
            </a:r>
            <a:endParaRPr lang="en-US" sz="3600" dirty="0">
              <a:solidFill>
                <a:srgbClr val="A8D0DB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algn="r"/>
            <a:endParaRPr lang="en-US" sz="4400" dirty="0">
              <a:solidFill>
                <a:srgbClr val="A8D0DB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algn="r"/>
            <a:r>
              <a:rPr lang="en-US" sz="2800" dirty="0">
                <a:solidFill>
                  <a:srgbClr val="A8D0DB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Dr. Compeau </a:t>
            </a:r>
            <a:r>
              <a:rPr lang="en-US" dirty="0">
                <a:solidFill>
                  <a:srgbClr val="A8D0DB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(Sponsor &amp; Faculty Advisor)</a:t>
            </a:r>
          </a:p>
          <a:p>
            <a:pPr algn="r"/>
            <a:r>
              <a:rPr lang="en-US" sz="2800" dirty="0">
                <a:solidFill>
                  <a:srgbClr val="A8D0DB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Mr. Hinkle </a:t>
            </a:r>
            <a:r>
              <a:rPr lang="en-US" dirty="0">
                <a:solidFill>
                  <a:srgbClr val="A8D0DB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(Instructor) </a:t>
            </a:r>
          </a:p>
          <a:p>
            <a:pPr algn="r"/>
            <a:r>
              <a:rPr lang="en-US" sz="2800" dirty="0">
                <a:solidFill>
                  <a:srgbClr val="A8D0DB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Dr. McClellan </a:t>
            </a:r>
            <a:r>
              <a:rPr lang="en-US" dirty="0">
                <a:solidFill>
                  <a:srgbClr val="A8D0DB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(Faculty Advisor)</a:t>
            </a:r>
          </a:p>
          <a:p>
            <a:pPr algn="r"/>
            <a:endParaRPr lang="en-US" sz="2400" dirty="0">
              <a:solidFill>
                <a:srgbClr val="A8D0DB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algn="r"/>
            <a:r>
              <a:rPr lang="en-US" sz="2400" dirty="0">
                <a:solidFill>
                  <a:srgbClr val="A8D0DB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thank you so much for your guidance throughout the semester. we really appreciate it!</a:t>
            </a:r>
          </a:p>
        </p:txBody>
      </p:sp>
    </p:spTree>
    <p:extLst>
      <p:ext uri="{BB962C8B-B14F-4D97-AF65-F5344CB8AC3E}">
        <p14:creationId xmlns:p14="http://schemas.microsoft.com/office/powerpoint/2010/main" val="35501089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val 14">
            <a:extLst>
              <a:ext uri="{FF2B5EF4-FFF2-40B4-BE49-F238E27FC236}">
                <a16:creationId xmlns:a16="http://schemas.microsoft.com/office/drawing/2014/main" id="{7DC4CC96-A36D-1745-810C-8181814525B7}"/>
              </a:ext>
            </a:extLst>
          </p:cNvPr>
          <p:cNvSpPr/>
          <p:nvPr/>
        </p:nvSpPr>
        <p:spPr>
          <a:xfrm>
            <a:off x="6414261" y="228600"/>
            <a:ext cx="6400800" cy="6400800"/>
          </a:xfrm>
          <a:prstGeom prst="ellipse">
            <a:avLst/>
          </a:prstGeom>
          <a:solidFill>
            <a:srgbClr val="E492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4BC3BE9-923E-E045-8C1B-47E7C3521606}"/>
              </a:ext>
            </a:extLst>
          </p:cNvPr>
          <p:cNvSpPr/>
          <p:nvPr/>
        </p:nvSpPr>
        <p:spPr>
          <a:xfrm>
            <a:off x="353848" y="1505396"/>
            <a:ext cx="5742152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rgbClr val="7180AC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Instructor-Course Assignment</a:t>
            </a:r>
            <a:endParaRPr lang="en-US" sz="3600" dirty="0">
              <a:solidFill>
                <a:srgbClr val="7180AC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endParaRPr lang="en-US" sz="4400" dirty="0">
              <a:solidFill>
                <a:srgbClr val="7180AC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r>
              <a:rPr lang="en-US" sz="2800" dirty="0">
                <a:solidFill>
                  <a:srgbClr val="7180AC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twice a year instructors are assigned to the courses they are teaching for each semester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A637BE8-65B7-8041-84E8-9B37420D1478}"/>
              </a:ext>
            </a:extLst>
          </p:cNvPr>
          <p:cNvGrpSpPr/>
          <p:nvPr/>
        </p:nvGrpSpPr>
        <p:grpSpPr>
          <a:xfrm>
            <a:off x="7100355" y="2837802"/>
            <a:ext cx="4737797" cy="1182395"/>
            <a:chOff x="3227613" y="4033156"/>
            <a:chExt cx="4737797" cy="1182395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406F31EA-CBEC-884E-89AC-C4357366FD2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227613" y="4033156"/>
              <a:ext cx="1077680" cy="1077680"/>
            </a:xfrm>
            <a:prstGeom prst="rect">
              <a:avLst/>
            </a:prstGeom>
          </p:spPr>
        </p:pic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A7A3F2D8-428A-BB40-A689-A41E766E7ED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887730" y="4078155"/>
              <a:ext cx="1077680" cy="1077680"/>
            </a:xfrm>
            <a:prstGeom prst="rect">
              <a:avLst/>
            </a:prstGeom>
          </p:spPr>
        </p:pic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739B7A56-A26D-0F4D-85AE-D9025FFAC8CE}"/>
                </a:ext>
              </a:extLst>
            </p:cNvPr>
            <p:cNvCxnSpPr>
              <a:cxnSpLocks/>
            </p:cNvCxnSpPr>
            <p:nvPr/>
          </p:nvCxnSpPr>
          <p:spPr>
            <a:xfrm>
              <a:off x="4626427" y="4528456"/>
              <a:ext cx="1940169" cy="0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E5E6CA2E-645C-0E4D-ADFE-4FAEB08ABEE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235527">
              <a:off x="5687574" y="4665821"/>
              <a:ext cx="549730" cy="54973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696645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val 14">
            <a:extLst>
              <a:ext uri="{FF2B5EF4-FFF2-40B4-BE49-F238E27FC236}">
                <a16:creationId xmlns:a16="http://schemas.microsoft.com/office/drawing/2014/main" id="{7DC4CC96-A36D-1745-810C-8181814525B7}"/>
              </a:ext>
            </a:extLst>
          </p:cNvPr>
          <p:cNvSpPr/>
          <p:nvPr/>
        </p:nvSpPr>
        <p:spPr>
          <a:xfrm>
            <a:off x="6414261" y="228600"/>
            <a:ext cx="6400800" cy="6400800"/>
          </a:xfrm>
          <a:prstGeom prst="ellipse">
            <a:avLst/>
          </a:prstGeom>
          <a:solidFill>
            <a:srgbClr val="E492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4BC3BE9-923E-E045-8C1B-47E7C3521606}"/>
              </a:ext>
            </a:extLst>
          </p:cNvPr>
          <p:cNvSpPr/>
          <p:nvPr/>
        </p:nvSpPr>
        <p:spPr>
          <a:xfrm>
            <a:off x="353848" y="1810405"/>
            <a:ext cx="5742152" cy="323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rgbClr val="7180AC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The </a:t>
            </a:r>
            <a:r>
              <a:rPr lang="en-US" sz="4400" b="1" dirty="0">
                <a:solidFill>
                  <a:srgbClr val="A8D0DB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dreaded</a:t>
            </a:r>
            <a:r>
              <a:rPr lang="en-US" sz="4400" dirty="0">
                <a:solidFill>
                  <a:srgbClr val="7180AC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 excel spreadsheet</a:t>
            </a:r>
            <a:endParaRPr lang="en-US" sz="3600" dirty="0">
              <a:solidFill>
                <a:srgbClr val="7180AC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endParaRPr lang="en-US" sz="4400" b="1" dirty="0">
              <a:solidFill>
                <a:srgbClr val="A8D0DB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r>
              <a:rPr lang="en-US" sz="2400" dirty="0">
                <a:solidFill>
                  <a:srgbClr val="7180AC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hard to navigate</a:t>
            </a:r>
          </a:p>
          <a:p>
            <a:r>
              <a:rPr lang="en-US" sz="2400" dirty="0">
                <a:solidFill>
                  <a:srgbClr val="7180AC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hard to manage</a:t>
            </a:r>
          </a:p>
          <a:p>
            <a:r>
              <a:rPr lang="en-US" sz="2400" dirty="0">
                <a:solidFill>
                  <a:srgbClr val="7180AC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non-concurrent users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462EEE7-0257-644F-A6CA-FE6D5D72AD40}"/>
              </a:ext>
            </a:extLst>
          </p:cNvPr>
          <p:cNvGrpSpPr/>
          <p:nvPr/>
        </p:nvGrpSpPr>
        <p:grpSpPr>
          <a:xfrm>
            <a:off x="7236693" y="1898422"/>
            <a:ext cx="4755936" cy="3061154"/>
            <a:chOff x="0" y="1412875"/>
            <a:chExt cx="7527471" cy="4845050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25BEBDEE-59AB-3743-B827-35E7FCBE00E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38259"/>
            <a:stretch/>
          </p:blipFill>
          <p:spPr>
            <a:xfrm>
              <a:off x="0" y="1412875"/>
              <a:ext cx="7527471" cy="4845050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B66247F-8C3F-884F-B816-D7804260003D}"/>
                </a:ext>
              </a:extLst>
            </p:cNvPr>
            <p:cNvSpPr/>
            <p:nvPr/>
          </p:nvSpPr>
          <p:spPr>
            <a:xfrm>
              <a:off x="6096000" y="3831021"/>
              <a:ext cx="541283" cy="1734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3BBFC32-3221-3244-BA07-85F772AAEF91}"/>
                </a:ext>
              </a:extLst>
            </p:cNvPr>
            <p:cNvSpPr/>
            <p:nvPr/>
          </p:nvSpPr>
          <p:spPr>
            <a:xfrm>
              <a:off x="7131270" y="3831021"/>
              <a:ext cx="396201" cy="1734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2CF859C-E173-CE4D-8994-6CED864F70E9}"/>
                </a:ext>
              </a:extLst>
            </p:cNvPr>
            <p:cNvSpPr/>
            <p:nvPr/>
          </p:nvSpPr>
          <p:spPr>
            <a:xfrm>
              <a:off x="6095999" y="5051864"/>
              <a:ext cx="541282" cy="1734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612D8A2-8141-5446-BF8B-D5D44BA7DE9E}"/>
                </a:ext>
              </a:extLst>
            </p:cNvPr>
            <p:cNvSpPr/>
            <p:nvPr/>
          </p:nvSpPr>
          <p:spPr>
            <a:xfrm>
              <a:off x="7131270" y="4862678"/>
              <a:ext cx="396201" cy="1734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9431C63-AA3F-CC49-9DBE-D1374B4F8390}"/>
                </a:ext>
              </a:extLst>
            </p:cNvPr>
            <p:cNvSpPr/>
            <p:nvPr/>
          </p:nvSpPr>
          <p:spPr>
            <a:xfrm>
              <a:off x="7131269" y="5051864"/>
              <a:ext cx="396201" cy="1660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9" name="Graphic 18">
            <a:extLst>
              <a:ext uri="{FF2B5EF4-FFF2-40B4-BE49-F238E27FC236}">
                <a16:creationId xmlns:a16="http://schemas.microsoft.com/office/drawing/2014/main" id="{4626C528-377D-9941-B42F-E67349AB73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32105" y="888103"/>
            <a:ext cx="609392" cy="609392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FA321EBC-A0CF-A34B-B7B2-FBAFDAE514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514731" y="5322531"/>
            <a:ext cx="609392" cy="609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9849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val 14">
            <a:extLst>
              <a:ext uri="{FF2B5EF4-FFF2-40B4-BE49-F238E27FC236}">
                <a16:creationId xmlns:a16="http://schemas.microsoft.com/office/drawing/2014/main" id="{7DC4CC96-A36D-1745-810C-8181814525B7}"/>
              </a:ext>
            </a:extLst>
          </p:cNvPr>
          <p:cNvSpPr/>
          <p:nvPr/>
        </p:nvSpPr>
        <p:spPr>
          <a:xfrm>
            <a:off x="6414261" y="228600"/>
            <a:ext cx="6400800" cy="6400800"/>
          </a:xfrm>
          <a:prstGeom prst="ellipse">
            <a:avLst/>
          </a:prstGeom>
          <a:solidFill>
            <a:srgbClr val="E492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4BC3BE9-923E-E045-8C1B-47E7C3521606}"/>
              </a:ext>
            </a:extLst>
          </p:cNvPr>
          <p:cNvSpPr/>
          <p:nvPr/>
        </p:nvSpPr>
        <p:spPr>
          <a:xfrm>
            <a:off x="350975" y="1289953"/>
            <a:ext cx="5742152" cy="4278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rgbClr val="7180AC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Let’s make this process </a:t>
            </a:r>
            <a:r>
              <a:rPr lang="en-US" sz="4400" b="1" dirty="0">
                <a:solidFill>
                  <a:srgbClr val="A8D0DB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better </a:t>
            </a:r>
            <a:r>
              <a:rPr lang="en-US" sz="4400" dirty="0">
                <a:solidFill>
                  <a:srgbClr val="7180AC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with</a:t>
            </a:r>
            <a:r>
              <a:rPr lang="en-US" sz="4400" b="1" dirty="0">
                <a:solidFill>
                  <a:srgbClr val="A8D0DB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 coursebrew</a:t>
            </a:r>
            <a:endParaRPr lang="en-US" sz="3600" b="1" dirty="0">
              <a:solidFill>
                <a:srgbClr val="A8D0DB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endParaRPr lang="en-US" sz="4400" dirty="0">
              <a:solidFill>
                <a:srgbClr val="7180AC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r>
              <a:rPr lang="en-US" sz="2400" dirty="0">
                <a:solidFill>
                  <a:srgbClr val="7180AC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intuitive and easy to use</a:t>
            </a:r>
          </a:p>
          <a:p>
            <a:r>
              <a:rPr lang="en-US" sz="2400" dirty="0">
                <a:solidFill>
                  <a:srgbClr val="7180AC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web-based</a:t>
            </a:r>
          </a:p>
          <a:p>
            <a:r>
              <a:rPr lang="en-US" sz="2400" dirty="0">
                <a:solidFill>
                  <a:srgbClr val="7180AC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concurrent users</a:t>
            </a:r>
          </a:p>
          <a:p>
            <a:r>
              <a:rPr lang="en-US" sz="2400" dirty="0">
                <a:solidFill>
                  <a:srgbClr val="7180AC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expandable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025FAAF0-A5EA-F747-A822-B2136D1320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44803" y="2067099"/>
            <a:ext cx="2434051" cy="243405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9789EE2-5294-3B40-90A3-4C08A62FAB50}"/>
              </a:ext>
            </a:extLst>
          </p:cNvPr>
          <p:cNvSpPr/>
          <p:nvPr/>
        </p:nvSpPr>
        <p:spPr>
          <a:xfrm>
            <a:off x="8322365" y="1890754"/>
            <a:ext cx="2637183" cy="1656521"/>
          </a:xfrm>
          <a:prstGeom prst="rect">
            <a:avLst/>
          </a:prstGeom>
          <a:solidFill>
            <a:srgbClr val="E492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0C955536-1DA3-1B40-962E-72DCC411F770}"/>
              </a:ext>
            </a:extLst>
          </p:cNvPr>
          <p:cNvSpPr/>
          <p:nvPr/>
        </p:nvSpPr>
        <p:spPr>
          <a:xfrm>
            <a:off x="9117671" y="2153441"/>
            <a:ext cx="1097280" cy="109728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21FD336-5606-DA48-9056-C539DE2115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60464" y="2358826"/>
            <a:ext cx="743719" cy="776143"/>
          </a:xfrm>
          <a:prstGeom prst="rect">
            <a:avLst/>
          </a:prstGeom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79B246E-4C94-8143-B3F3-88DA6A2632A0}"/>
              </a:ext>
            </a:extLst>
          </p:cNvPr>
          <p:cNvCxnSpPr>
            <a:cxnSpLocks/>
          </p:cNvCxnSpPr>
          <p:nvPr/>
        </p:nvCxnSpPr>
        <p:spPr>
          <a:xfrm>
            <a:off x="9024366" y="3090028"/>
            <a:ext cx="82100" cy="457247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43ADFA0-0646-BA41-81E4-DEC4149B58D9}"/>
              </a:ext>
            </a:extLst>
          </p:cNvPr>
          <p:cNvCxnSpPr>
            <a:cxnSpLocks/>
          </p:cNvCxnSpPr>
          <p:nvPr/>
        </p:nvCxnSpPr>
        <p:spPr>
          <a:xfrm flipH="1">
            <a:off x="10388545" y="3134969"/>
            <a:ext cx="188351" cy="422719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B2CC3AB-1177-D94C-9374-15DE28A2B9B9}"/>
              </a:ext>
            </a:extLst>
          </p:cNvPr>
          <p:cNvCxnSpPr>
            <a:cxnSpLocks/>
          </p:cNvCxnSpPr>
          <p:nvPr/>
        </p:nvCxnSpPr>
        <p:spPr>
          <a:xfrm flipH="1">
            <a:off x="10219599" y="2746897"/>
            <a:ext cx="168946" cy="791911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D5397F0-9DB0-474F-8888-451B7C6C5B31}"/>
              </a:ext>
            </a:extLst>
          </p:cNvPr>
          <p:cNvCxnSpPr>
            <a:cxnSpLocks/>
          </p:cNvCxnSpPr>
          <p:nvPr/>
        </p:nvCxnSpPr>
        <p:spPr>
          <a:xfrm flipH="1">
            <a:off x="10487463" y="2886236"/>
            <a:ext cx="55567" cy="122819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8E41F89-04DC-7E42-B7E7-3A0DC93A88DC}"/>
              </a:ext>
            </a:extLst>
          </p:cNvPr>
          <p:cNvCxnSpPr>
            <a:cxnSpLocks/>
          </p:cNvCxnSpPr>
          <p:nvPr/>
        </p:nvCxnSpPr>
        <p:spPr>
          <a:xfrm>
            <a:off x="8737448" y="3009055"/>
            <a:ext cx="166401" cy="53822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2012CF84-6D97-EA47-82BA-266C9AE90C5D}"/>
              </a:ext>
            </a:extLst>
          </p:cNvPr>
          <p:cNvCxnSpPr>
            <a:cxnSpLocks/>
          </p:cNvCxnSpPr>
          <p:nvPr/>
        </p:nvCxnSpPr>
        <p:spPr>
          <a:xfrm>
            <a:off x="8870155" y="2886236"/>
            <a:ext cx="33866" cy="228623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09449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001DC3C4-905B-1F43-B9B7-5E02FEA0CC52}"/>
              </a:ext>
            </a:extLst>
          </p:cNvPr>
          <p:cNvSpPr/>
          <p:nvPr/>
        </p:nvSpPr>
        <p:spPr>
          <a:xfrm>
            <a:off x="6414261" y="228600"/>
            <a:ext cx="6400800" cy="6400800"/>
          </a:xfrm>
          <a:prstGeom prst="ellipse">
            <a:avLst/>
          </a:prstGeom>
          <a:solidFill>
            <a:srgbClr val="E492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96B18E5-B26C-CE42-A7D5-56CA3D6E3CCB}"/>
              </a:ext>
            </a:extLst>
          </p:cNvPr>
          <p:cNvSpPr/>
          <p:nvPr/>
        </p:nvSpPr>
        <p:spPr>
          <a:xfrm>
            <a:off x="353848" y="1858388"/>
            <a:ext cx="5742152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rgbClr val="7180AC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Features</a:t>
            </a:r>
            <a:endParaRPr lang="en-US" sz="3600" dirty="0">
              <a:solidFill>
                <a:srgbClr val="A8D0DB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endParaRPr lang="en-US" sz="4400" dirty="0">
              <a:solidFill>
                <a:srgbClr val="7180AC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r>
              <a:rPr lang="en-US" sz="2400" dirty="0">
                <a:solidFill>
                  <a:srgbClr val="7180AC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add course/instructor</a:t>
            </a:r>
          </a:p>
          <a:p>
            <a:r>
              <a:rPr lang="en-US" sz="2400" dirty="0">
                <a:solidFill>
                  <a:srgbClr val="7180AC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edit course/instructor</a:t>
            </a:r>
          </a:p>
          <a:p>
            <a:r>
              <a:rPr lang="en-US" sz="2400" dirty="0">
                <a:solidFill>
                  <a:srgbClr val="7180AC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assignment recommendation</a:t>
            </a:r>
          </a:p>
          <a:p>
            <a:r>
              <a:rPr lang="en-US" sz="2400" dirty="0">
                <a:solidFill>
                  <a:srgbClr val="7180AC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warning generation</a:t>
            </a:r>
          </a:p>
          <a:p>
            <a:r>
              <a:rPr lang="en-US" sz="2400" dirty="0">
                <a:solidFill>
                  <a:srgbClr val="7180AC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PDF export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9A5B2D5A-E8D7-3A43-9149-B547182302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39889" y="4512064"/>
            <a:ext cx="1078992" cy="1078992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190EA97B-FF38-CC40-B5AF-12349E1560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39889" y="2226385"/>
            <a:ext cx="1078992" cy="1078992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A8C1B953-C22F-504E-93C0-49035B3CDCA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762179" y="1195024"/>
            <a:ext cx="1078992" cy="1078992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01B263C3-4C83-A04D-8676-52984C69EC4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762179" y="3504993"/>
            <a:ext cx="1078992" cy="1078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0142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val 14">
            <a:extLst>
              <a:ext uri="{FF2B5EF4-FFF2-40B4-BE49-F238E27FC236}">
                <a16:creationId xmlns:a16="http://schemas.microsoft.com/office/drawing/2014/main" id="{7DC4CC96-A36D-1745-810C-8181814525B7}"/>
              </a:ext>
            </a:extLst>
          </p:cNvPr>
          <p:cNvSpPr/>
          <p:nvPr/>
        </p:nvSpPr>
        <p:spPr>
          <a:xfrm>
            <a:off x="6414261" y="228600"/>
            <a:ext cx="6400800" cy="6400800"/>
          </a:xfrm>
          <a:prstGeom prst="ellipse">
            <a:avLst/>
          </a:prstGeom>
          <a:solidFill>
            <a:srgbClr val="E492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demo-bestbest.mov">
            <a:hlinkClick r:id="" action="ppaction://media"/>
            <a:extLst>
              <a:ext uri="{FF2B5EF4-FFF2-40B4-BE49-F238E27FC236}">
                <a16:creationId xmlns:a16="http://schemas.microsoft.com/office/drawing/2014/main" id="{0D9F2180-665B-AA4A-86DC-92FE35D7F4C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60320" y="723900"/>
            <a:ext cx="10871360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50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2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C74AF9B7-89F1-724E-84CB-2CC0811069CF}"/>
              </a:ext>
            </a:extLst>
          </p:cNvPr>
          <p:cNvSpPr/>
          <p:nvPr/>
        </p:nvSpPr>
        <p:spPr>
          <a:xfrm>
            <a:off x="6414261" y="228600"/>
            <a:ext cx="6400800" cy="6400800"/>
          </a:xfrm>
          <a:prstGeom prst="ellipse">
            <a:avLst/>
          </a:prstGeom>
          <a:solidFill>
            <a:srgbClr val="E492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A68B906-9FC4-DB47-B8B4-1D6E16D80FCC}"/>
              </a:ext>
            </a:extLst>
          </p:cNvPr>
          <p:cNvSpPr/>
          <p:nvPr/>
        </p:nvSpPr>
        <p:spPr>
          <a:xfrm>
            <a:off x="353848" y="2336393"/>
            <a:ext cx="5742152" cy="21852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rgbClr val="7180AC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Expandability</a:t>
            </a:r>
            <a:endParaRPr lang="en-US" sz="3600" dirty="0">
              <a:solidFill>
                <a:srgbClr val="A8D0DB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endParaRPr lang="en-US" sz="4400" dirty="0">
              <a:solidFill>
                <a:srgbClr val="7180AC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r>
              <a:rPr lang="en-US" sz="2400" dirty="0">
                <a:solidFill>
                  <a:srgbClr val="7180AC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coursebrew is designed to be scalable, manageable, and modular 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26A8EBE5-2431-B749-AEEB-214D543C6F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85317" y="1992799"/>
            <a:ext cx="1005840" cy="100584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22207B17-728A-014C-9611-DC45650ACE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75877" y="2556748"/>
            <a:ext cx="1005840" cy="100584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2B5EF0BF-B939-0841-90C7-97C38F3584C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645821" y="4188851"/>
            <a:ext cx="1005840" cy="1005840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303A13CF-F9F9-B949-A484-4D3B4F702C66}"/>
              </a:ext>
            </a:extLst>
          </p:cNvPr>
          <p:cNvSpPr/>
          <p:nvPr/>
        </p:nvSpPr>
        <p:spPr>
          <a:xfrm>
            <a:off x="7501557" y="2282428"/>
            <a:ext cx="1554480" cy="1554480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8C9B40F-3659-2642-8334-F0B1D9AEFC3E}"/>
              </a:ext>
            </a:extLst>
          </p:cNvPr>
          <p:cNvSpPr/>
          <p:nvPr/>
        </p:nvSpPr>
        <p:spPr>
          <a:xfrm>
            <a:off x="9910997" y="1718479"/>
            <a:ext cx="1554480" cy="1554480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CC84B67-91CD-6F4D-BA6F-62031284967E}"/>
              </a:ext>
            </a:extLst>
          </p:cNvPr>
          <p:cNvSpPr/>
          <p:nvPr/>
        </p:nvSpPr>
        <p:spPr>
          <a:xfrm>
            <a:off x="9371501" y="3914531"/>
            <a:ext cx="1554480" cy="1554480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2581CAA-4B9B-0646-8CF7-C47F29233744}"/>
              </a:ext>
            </a:extLst>
          </p:cNvPr>
          <p:cNvCxnSpPr>
            <a:cxnSpLocks/>
          </p:cNvCxnSpPr>
          <p:nvPr/>
        </p:nvCxnSpPr>
        <p:spPr>
          <a:xfrm>
            <a:off x="8763824" y="3674534"/>
            <a:ext cx="822960" cy="45720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56E7F2C-DBA1-D041-94B1-D252486EFB33}"/>
              </a:ext>
            </a:extLst>
          </p:cNvPr>
          <p:cNvCxnSpPr>
            <a:cxnSpLocks/>
          </p:cNvCxnSpPr>
          <p:nvPr/>
        </p:nvCxnSpPr>
        <p:spPr>
          <a:xfrm flipV="1">
            <a:off x="8976954" y="2495719"/>
            <a:ext cx="950976" cy="24739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62CBD1C-646A-BD41-8A0A-709608D1DE18}"/>
              </a:ext>
            </a:extLst>
          </p:cNvPr>
          <p:cNvCxnSpPr>
            <a:cxnSpLocks/>
          </p:cNvCxnSpPr>
          <p:nvPr/>
        </p:nvCxnSpPr>
        <p:spPr>
          <a:xfrm flipH="1">
            <a:off x="10318304" y="3272959"/>
            <a:ext cx="264336" cy="641572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20594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2D89A7D6-EA31-E542-90E3-CFC0622A7DFC}"/>
              </a:ext>
            </a:extLst>
          </p:cNvPr>
          <p:cNvSpPr/>
          <p:nvPr/>
        </p:nvSpPr>
        <p:spPr>
          <a:xfrm>
            <a:off x="6414261" y="228600"/>
            <a:ext cx="6400800" cy="6400800"/>
          </a:xfrm>
          <a:prstGeom prst="ellipse">
            <a:avLst/>
          </a:prstGeom>
          <a:solidFill>
            <a:srgbClr val="E492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E8D2607-87C4-4844-9C2B-1D16AD185B6D}"/>
              </a:ext>
            </a:extLst>
          </p:cNvPr>
          <p:cNvSpPr/>
          <p:nvPr/>
        </p:nvSpPr>
        <p:spPr>
          <a:xfrm>
            <a:off x="1098914" y="2582953"/>
            <a:ext cx="1038188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400" dirty="0">
              <a:solidFill>
                <a:srgbClr val="7180AC"/>
              </a:solidFill>
              <a:latin typeface="Work Sans" pitchFamily="2" charset="77"/>
              <a:ea typeface="Yu Gothic" panose="020B0400000000000000" pitchFamily="34" charset="-128"/>
            </a:endParaRPr>
          </a:p>
          <a:p>
            <a:endParaRPr lang="en-US" sz="2400" dirty="0">
              <a:solidFill>
                <a:srgbClr val="7180AC"/>
              </a:solidFill>
              <a:latin typeface="Work Sans" pitchFamily="2" charset="77"/>
              <a:ea typeface="Yu Gothic" panose="020B0400000000000000" pitchFamily="34" charset="-128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442EFA-A64D-1641-8118-05879ED56475}"/>
              </a:ext>
            </a:extLst>
          </p:cNvPr>
          <p:cNvSpPr/>
          <p:nvPr/>
        </p:nvSpPr>
        <p:spPr>
          <a:xfrm>
            <a:off x="355600" y="1710266"/>
            <a:ext cx="425308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rgbClr val="7180AC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Implementation</a:t>
            </a:r>
            <a:endParaRPr lang="en-US" sz="4400" dirty="0">
              <a:solidFill>
                <a:srgbClr val="A8D0DB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EC10E4E-2A0A-BF42-B84F-B04E6B9F740D}"/>
              </a:ext>
            </a:extLst>
          </p:cNvPr>
          <p:cNvGrpSpPr/>
          <p:nvPr/>
        </p:nvGrpSpPr>
        <p:grpSpPr>
          <a:xfrm>
            <a:off x="474133" y="2997244"/>
            <a:ext cx="3486529" cy="2150490"/>
            <a:chOff x="474133" y="2997244"/>
            <a:chExt cx="3486529" cy="215049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FE5E1E8-8F9F-5846-A0CB-17F9D7A6B6D8}"/>
                </a:ext>
              </a:extLst>
            </p:cNvPr>
            <p:cNvSpPr/>
            <p:nvPr/>
          </p:nvSpPr>
          <p:spPr>
            <a:xfrm>
              <a:off x="474133" y="2997244"/>
              <a:ext cx="3486529" cy="2150490"/>
            </a:xfrm>
            <a:prstGeom prst="rect">
              <a:avLst/>
            </a:prstGeom>
            <a:solidFill>
              <a:srgbClr val="E492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760EEF0-C8E0-2142-BAF1-BFD5C8804A1B}"/>
                </a:ext>
              </a:extLst>
            </p:cNvPr>
            <p:cNvSpPr/>
            <p:nvPr/>
          </p:nvSpPr>
          <p:spPr>
            <a:xfrm>
              <a:off x="581701" y="3102993"/>
              <a:ext cx="3337560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  <a:latin typeface="Yu Gothic" panose="020B0400000000000000" pitchFamily="34" charset="-128"/>
                  <a:ea typeface="Yu Gothic" panose="020B0400000000000000" pitchFamily="34" charset="-128"/>
                </a:rPr>
                <a:t>FRONTEND</a:t>
              </a:r>
            </a:p>
            <a:p>
              <a:pPr algn="ctr"/>
              <a:endParaRPr lang="en-US" sz="1000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endParaRP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47F7C533-4275-044F-A38B-DB06648FD0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61580" y="3483246"/>
              <a:ext cx="1511633" cy="1576728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86F4BE1-A91B-5741-B566-F78F0366F50C}"/>
              </a:ext>
            </a:extLst>
          </p:cNvPr>
          <p:cNvGrpSpPr/>
          <p:nvPr/>
        </p:nvGrpSpPr>
        <p:grpSpPr>
          <a:xfrm>
            <a:off x="4272445" y="2997244"/>
            <a:ext cx="3486529" cy="2150490"/>
            <a:chOff x="4272445" y="2997244"/>
            <a:chExt cx="3486529" cy="215049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F6346AC-88A6-1F47-A338-617DBE58FA3A}"/>
                </a:ext>
              </a:extLst>
            </p:cNvPr>
            <p:cNvSpPr/>
            <p:nvPr/>
          </p:nvSpPr>
          <p:spPr>
            <a:xfrm>
              <a:off x="4272445" y="2997244"/>
              <a:ext cx="3486529" cy="2150490"/>
            </a:xfrm>
            <a:prstGeom prst="rect">
              <a:avLst/>
            </a:prstGeom>
            <a:solidFill>
              <a:srgbClr val="7180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7B00EF2-D229-BC4C-A6CE-390E305F3542}"/>
                </a:ext>
              </a:extLst>
            </p:cNvPr>
            <p:cNvSpPr/>
            <p:nvPr/>
          </p:nvSpPr>
          <p:spPr>
            <a:xfrm>
              <a:off x="4341698" y="3102993"/>
              <a:ext cx="3337560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  <a:latin typeface="Yu Gothic" panose="020B0400000000000000" pitchFamily="34" charset="-128"/>
                  <a:ea typeface="Yu Gothic" panose="020B0400000000000000" pitchFamily="34" charset="-128"/>
                </a:rPr>
                <a:t>BACKEND</a:t>
              </a:r>
            </a:p>
            <a:p>
              <a:pPr algn="ctr"/>
              <a:endParaRPr lang="en-US" sz="1000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endParaRP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4B6B6D93-BFE2-C146-9F40-23CCC9A715F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18374" y="3452619"/>
              <a:ext cx="1746900" cy="1563757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4B678AA-DA0A-2D47-A215-046E37D5BA34}"/>
              </a:ext>
            </a:extLst>
          </p:cNvPr>
          <p:cNvGrpSpPr/>
          <p:nvPr/>
        </p:nvGrpSpPr>
        <p:grpSpPr>
          <a:xfrm>
            <a:off x="8071365" y="2997244"/>
            <a:ext cx="3486529" cy="2150490"/>
            <a:chOff x="8071365" y="2997244"/>
            <a:chExt cx="3486529" cy="215049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2167280-AA90-EB49-BDEB-57DBAA105AEE}"/>
                </a:ext>
              </a:extLst>
            </p:cNvPr>
            <p:cNvSpPr/>
            <p:nvPr/>
          </p:nvSpPr>
          <p:spPr>
            <a:xfrm>
              <a:off x="8071365" y="2997244"/>
              <a:ext cx="3486529" cy="2150490"/>
            </a:xfrm>
            <a:prstGeom prst="rect">
              <a:avLst/>
            </a:prstGeom>
            <a:solidFill>
              <a:srgbClr val="2B45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1785CAF-C470-C644-ABEA-E7F9A097BF5A}"/>
                </a:ext>
              </a:extLst>
            </p:cNvPr>
            <p:cNvSpPr/>
            <p:nvPr/>
          </p:nvSpPr>
          <p:spPr>
            <a:xfrm>
              <a:off x="8181787" y="3090315"/>
              <a:ext cx="3337560" cy="553998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  <a:latin typeface="Yu Gothic" panose="020B0400000000000000" pitchFamily="34" charset="-128"/>
                  <a:ea typeface="Yu Gothic" panose="020B0400000000000000" pitchFamily="34" charset="-128"/>
                </a:rPr>
                <a:t>DATA STORAGE</a:t>
              </a:r>
            </a:p>
            <a:p>
              <a:pPr algn="ctr"/>
              <a:endParaRPr lang="en-US" sz="1000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endParaRPr>
            </a:p>
          </p:txBody>
        </p: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CFB47959-9C55-C649-BDE5-B491936D661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137876" y="3541754"/>
              <a:ext cx="1405434" cy="140543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56143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C7E93E27-ED92-4F46-9865-4BD8BB3285C8}"/>
              </a:ext>
            </a:extLst>
          </p:cNvPr>
          <p:cNvSpPr/>
          <p:nvPr/>
        </p:nvSpPr>
        <p:spPr>
          <a:xfrm>
            <a:off x="6414261" y="228600"/>
            <a:ext cx="6400800" cy="6400800"/>
          </a:xfrm>
          <a:prstGeom prst="ellipse">
            <a:avLst/>
          </a:prstGeom>
          <a:solidFill>
            <a:srgbClr val="E492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2C3179D-956A-4D49-8021-5F54AC87BF72}"/>
              </a:ext>
            </a:extLst>
          </p:cNvPr>
          <p:cNvSpPr/>
          <p:nvPr/>
        </p:nvSpPr>
        <p:spPr>
          <a:xfrm>
            <a:off x="353848" y="2336393"/>
            <a:ext cx="5742152" cy="21852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rgbClr val="7180AC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Performance </a:t>
            </a:r>
          </a:p>
          <a:p>
            <a:endParaRPr lang="en-US" sz="4400" dirty="0">
              <a:solidFill>
                <a:srgbClr val="7180AC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r>
              <a:rPr lang="en-US" sz="2400" dirty="0">
                <a:solidFill>
                  <a:srgbClr val="7180AC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low latency ~ avg. 38ms </a:t>
            </a:r>
          </a:p>
          <a:p>
            <a:r>
              <a:rPr lang="en-US" sz="2400" dirty="0">
                <a:solidFill>
                  <a:srgbClr val="7180AC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low memory usage ~ avg. 42.8MB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DA3E44D-E553-474E-81C8-9A3D8DFB90B8}"/>
              </a:ext>
            </a:extLst>
          </p:cNvPr>
          <p:cNvCxnSpPr/>
          <p:nvPr/>
        </p:nvCxnSpPr>
        <p:spPr>
          <a:xfrm>
            <a:off x="7540849" y="3710002"/>
            <a:ext cx="0" cy="863193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F88D0E19-43DC-A545-A976-D83D20E66966}"/>
              </a:ext>
            </a:extLst>
          </p:cNvPr>
          <p:cNvSpPr/>
          <p:nvPr/>
        </p:nvSpPr>
        <p:spPr>
          <a:xfrm>
            <a:off x="7540849" y="3972264"/>
            <a:ext cx="1270000" cy="338667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F3577C5-ECF4-DB4D-AA5D-0C632B248E6A}"/>
              </a:ext>
            </a:extLst>
          </p:cNvPr>
          <p:cNvSpPr/>
          <p:nvPr/>
        </p:nvSpPr>
        <p:spPr>
          <a:xfrm>
            <a:off x="8805334" y="3956931"/>
            <a:ext cx="7569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38ms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86246B7-C5CD-BB43-BB67-237FCC5E7FD0}"/>
              </a:ext>
            </a:extLst>
          </p:cNvPr>
          <p:cNvCxnSpPr>
            <a:cxnSpLocks/>
          </p:cNvCxnSpPr>
          <p:nvPr/>
        </p:nvCxnSpPr>
        <p:spPr>
          <a:xfrm>
            <a:off x="9857244" y="2946400"/>
            <a:ext cx="0" cy="1575207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443E438-C9E3-8441-B38F-44E432412687}"/>
              </a:ext>
            </a:extLst>
          </p:cNvPr>
          <p:cNvCxnSpPr>
            <a:cxnSpLocks/>
          </p:cNvCxnSpPr>
          <p:nvPr/>
        </p:nvCxnSpPr>
        <p:spPr>
          <a:xfrm flipH="1">
            <a:off x="9857244" y="4521607"/>
            <a:ext cx="1911423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18191412-7E9D-D148-A971-46C3639D43A8}"/>
              </a:ext>
            </a:extLst>
          </p:cNvPr>
          <p:cNvSpPr/>
          <p:nvPr/>
        </p:nvSpPr>
        <p:spPr>
          <a:xfrm rot="16200000">
            <a:off x="10177955" y="3611593"/>
            <a:ext cx="1270000" cy="550028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635FE2E-2C3D-BD4D-AE5D-D9A8C5C3207B}"/>
              </a:ext>
            </a:extLst>
          </p:cNvPr>
          <p:cNvSpPr/>
          <p:nvPr/>
        </p:nvSpPr>
        <p:spPr>
          <a:xfrm>
            <a:off x="10321061" y="2761734"/>
            <a:ext cx="10118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42.8MB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470E6FD-85CA-7A46-8CFF-C4D5B581B072}"/>
              </a:ext>
            </a:extLst>
          </p:cNvPr>
          <p:cNvSpPr/>
          <p:nvPr/>
        </p:nvSpPr>
        <p:spPr>
          <a:xfrm>
            <a:off x="8151326" y="2018352"/>
            <a:ext cx="1097280" cy="109728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99204EF8-F6A1-9540-9026-4BF4CC0679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23235" y="2192939"/>
            <a:ext cx="753461" cy="753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4049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1449</TotalTime>
  <Words>193</Words>
  <Application>Microsoft Macintosh PowerPoint</Application>
  <PresentationFormat>Widescreen</PresentationFormat>
  <Paragraphs>65</Paragraphs>
  <Slides>11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Yu Gothic</vt:lpstr>
      <vt:lpstr>Arial</vt:lpstr>
      <vt:lpstr>Calibri</vt:lpstr>
      <vt:lpstr>Calibri Light</vt:lpstr>
      <vt:lpstr>Work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McDaniel, Kiana C</dc:creator>
  <cp:lastModifiedBy>McDaniel, Kiana C</cp:lastModifiedBy>
  <cp:revision>46</cp:revision>
  <dcterms:created xsi:type="dcterms:W3CDTF">2019-04-22T18:45:46Z</dcterms:created>
  <dcterms:modified xsi:type="dcterms:W3CDTF">2019-05-06T15:50:39Z</dcterms:modified>
</cp:coreProperties>
</file>